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8" r:id="rId3"/>
    <p:sldId id="715" r:id="rId4"/>
    <p:sldId id="723" r:id="rId5"/>
    <p:sldId id="724" r:id="rId6"/>
    <p:sldId id="653" r:id="rId7"/>
    <p:sldId id="716" r:id="rId8"/>
    <p:sldId id="717" r:id="rId9"/>
    <p:sldId id="710" r:id="rId10"/>
    <p:sldId id="519" r:id="rId11"/>
    <p:sldId id="416" r:id="rId12"/>
    <p:sldId id="713" r:id="rId13"/>
    <p:sldId id="656" r:id="rId14"/>
    <p:sldId id="719" r:id="rId15"/>
    <p:sldId id="663" r:id="rId16"/>
    <p:sldId id="670" r:id="rId17"/>
    <p:sldId id="672" r:id="rId18"/>
    <p:sldId id="720" r:id="rId19"/>
    <p:sldId id="721" r:id="rId20"/>
    <p:sldId id="722" r:id="rId21"/>
    <p:sldId id="711" r:id="rId22"/>
    <p:sldId id="539" r:id="rId23"/>
    <p:sldId id="674" r:id="rId24"/>
    <p:sldId id="676" r:id="rId25"/>
    <p:sldId id="596" r:id="rId26"/>
    <p:sldId id="601" r:id="rId27"/>
    <p:sldId id="623" r:id="rId28"/>
    <p:sldId id="469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C34545"/>
    <a:srgbClr val="FFCC99"/>
    <a:srgbClr val="FF9933"/>
    <a:srgbClr val="993300"/>
    <a:srgbClr val="FF5050"/>
    <a:srgbClr val="E3A953"/>
    <a:srgbClr val="E3BA77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165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43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9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055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24370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2481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6289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30303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2291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18751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6552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5955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54121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37418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9247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6204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036697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4194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2290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5179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261847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992712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3477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446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82807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33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855646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80220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9/14/2023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9/14/2023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4.emf"/><Relationship Id="rId7" Type="http://schemas.openxmlformats.org/officeDocument/2006/relationships/slide" Target="slide18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11" Type="http://schemas.openxmlformats.org/officeDocument/2006/relationships/slide" Target="slide10.xml"/><Relationship Id="rId5" Type="http://schemas.openxmlformats.org/officeDocument/2006/relationships/slide" Target="slide15.xml"/><Relationship Id="rId10" Type="http://schemas.openxmlformats.org/officeDocument/2006/relationships/slide" Target="slide7.xml"/><Relationship Id="rId4" Type="http://schemas.openxmlformats.org/officeDocument/2006/relationships/slide" Target="slide14.xml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indent="-914400">
              <a:buAutoNum type="arabicPeriod"/>
            </a:pPr>
            <a:r>
              <a:rPr lang="zh-TW" altLang="en-US" sz="6000" b="1" dirty="0" smtClean="0"/>
              <a:t>列舉 訓練簡報 </a:t>
            </a:r>
            <a:endParaRPr lang="en-US" altLang="zh-TW" sz="6000" b="1" dirty="0" smtClean="0"/>
          </a:p>
          <a:p>
            <a:r>
              <a:rPr lang="zh-TW" altLang="en-US" sz="6000" b="1" dirty="0"/>
              <a:t>（</a:t>
            </a:r>
            <a:r>
              <a:rPr lang="zh-TW" altLang="en-US" sz="6000" b="1" dirty="0" smtClean="0"/>
              <a:t>示例一）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41" y="2916010"/>
            <a:ext cx="3492351" cy="3492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9463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840897" y="2021570"/>
            <a:ext cx="4201907" cy="288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32341" y="1164888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255523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8521" y="2122227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4339294" y="1239948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58324" y="619124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3" name="群組 22"/>
          <p:cNvGrpSpPr/>
          <p:nvPr/>
        </p:nvGrpSpPr>
        <p:grpSpPr>
          <a:xfrm>
            <a:off x="4392050" y="3083570"/>
            <a:ext cx="3099600" cy="756000"/>
            <a:chOff x="-167710" y="4497309"/>
            <a:chExt cx="3099600" cy="803767"/>
          </a:xfrm>
        </p:grpSpPr>
        <p:sp>
          <p:nvSpPr>
            <p:cNvPr id="24" name="圓角矩形 23"/>
            <p:cNvSpPr/>
            <p:nvPr/>
          </p:nvSpPr>
          <p:spPr>
            <a:xfrm>
              <a:off x="-167710" y="4522990"/>
              <a:ext cx="3099600" cy="7524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15793" y="4497309"/>
              <a:ext cx="1132594" cy="80376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3629792" y="5633288"/>
            <a:ext cx="4624117" cy="720000"/>
            <a:chOff x="-223397" y="4705343"/>
            <a:chExt cx="3099600" cy="491398"/>
          </a:xfrm>
        </p:grpSpPr>
        <p:sp>
          <p:nvSpPr>
            <p:cNvPr id="29" name="圓角矩形 28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0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1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話語類型：列舉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1" name="向下箭號圖說文字 30"/>
          <p:cNvSpPr/>
          <p:nvPr/>
        </p:nvSpPr>
        <p:spPr>
          <a:xfrm>
            <a:off x="4103620" y="2949876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21026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78234" y="2376612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220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9436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53090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</a:t>
            </a:r>
            <a:r>
              <a:rPr lang="zh-TW" altLang="en-US" sz="2400">
                <a:latin typeface="+mn-ea"/>
              </a:rPr>
              <a:t>的內容。</a:t>
            </a: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思考列舉的內容，</a:t>
            </a:r>
            <a:r>
              <a:rPr lang="zh-TW" altLang="en-US" sz="2400" dirty="0">
                <a:latin typeface="+mn-ea"/>
              </a:rPr>
              <a:t>分別為內容主題、相關的已有知識及如何歸納</a:t>
            </a:r>
            <a:r>
              <a:rPr lang="zh-TW" altLang="en-US" sz="2400" dirty="0" smtClean="0">
                <a:latin typeface="+mn-ea"/>
              </a:rPr>
              <a:t>內容</a:t>
            </a:r>
            <a:r>
              <a:rPr lang="zh-TW" altLang="en-US" sz="2400" dirty="0" smtClean="0"/>
              <a:t>，例子如下：</a:t>
            </a:r>
            <a:endParaRPr lang="en-US" altLang="zh-TW" sz="2400" dirty="0" smtClean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34030"/>
          <a:ext cx="9872486" cy="33223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需要甚麼？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要舉出甚麼例子？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要列出甚麼？</a:t>
                      </a:r>
                      <a:endParaRPr lang="zh-TW" altLang="en-US" sz="2000" i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44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73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3390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 smtClean="0">
                <a:latin typeface="+mn-ea"/>
              </a:rPr>
              <a:t>學生</a:t>
            </a:r>
            <a:r>
              <a:rPr lang="zh-TW" altLang="en-US" sz="2000" dirty="0">
                <a:latin typeface="+mn-ea"/>
              </a:rPr>
              <a:t>應組織內容的優次</a:t>
            </a:r>
            <a:r>
              <a:rPr lang="zh-TW" altLang="en-US" sz="2000" dirty="0" smtClean="0">
                <a:latin typeface="+mn-ea"/>
              </a:rPr>
              <a:t>，讓</a:t>
            </a:r>
            <a:r>
              <a:rPr lang="zh-TW" altLang="en-US" sz="2000" dirty="0">
                <a:latin typeface="+mn-ea"/>
              </a:rPr>
              <a:t>內容顯得更有</a:t>
            </a:r>
            <a:r>
              <a:rPr lang="zh-TW" altLang="en-US" sz="2000" dirty="0" smtClean="0">
                <a:latin typeface="+mn-ea"/>
              </a:rPr>
              <a:t>層次。</a:t>
            </a:r>
            <a:endParaRPr lang="en-US" altLang="zh-TW" sz="2000" dirty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合理優次的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如：先列舉餐廳的招牌菜式，再列舉其他普通菜式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：先列舉高中生的必修科目，再列舉可選修的科目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：先列舉某學科所屬大學的收生要求，再列舉該學科的收生要求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：先列舉一個工作所需的工具，再列舉操作該工具的技巧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：先列舉一個活動上午部分所需的物資，再列舉下午部分所需的物資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：先列舉港鐵站入口附近的設施，再列舉大堂內的設施，最後列舉月台的</a:t>
            </a:r>
            <a:r>
              <a:rPr lang="zh-TW" altLang="en-US" sz="2000" dirty="0" smtClean="0"/>
              <a:t>設施</a:t>
            </a:r>
            <a:endParaRPr lang="en-US" altLang="zh-TW" sz="2000" dirty="0" smtClean="0"/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41411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269083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graphicFrame>
        <p:nvGraphicFramePr>
          <p:cNvPr id="60" name="Content Placeholder 8"/>
          <p:cNvGraphicFramePr>
            <a:graphicFrameLocks/>
          </p:cNvGraphicFramePr>
          <p:nvPr>
            <p:extLst/>
          </p:nvPr>
        </p:nvGraphicFramePr>
        <p:xfrm>
          <a:off x="2289654" y="1806631"/>
          <a:ext cx="8652897" cy="4134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6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100" b="0" i="1" dirty="0"/>
                    </a:p>
                  </a:txBody>
                  <a:tcPr marL="96143" marR="96143" marT="48072" marB="4807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9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</a:txBody>
                  <a:tcPr marL="96143" marR="96143" marT="48072" marB="4807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621">
                <a:tc>
                  <a:txBody>
                    <a:bodyPr/>
                    <a:lstStyle/>
                    <a:p>
                      <a:endParaRPr lang="en-US" sz="2100" b="1" dirty="0"/>
                    </a:p>
                  </a:txBody>
                  <a:tcPr marL="96143" marR="96143" marT="48072" marB="4807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" name="TextBox 9"/>
          <p:cNvSpPr txBox="1"/>
          <p:nvPr/>
        </p:nvSpPr>
        <p:spPr>
          <a:xfrm>
            <a:off x="2299999" y="1795161"/>
            <a:ext cx="733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/>
              <a:t>點題</a:t>
            </a:r>
            <a:endParaRPr lang="en-US" sz="2000" b="1" dirty="0"/>
          </a:p>
        </p:txBody>
      </p:sp>
      <p:sp>
        <p:nvSpPr>
          <p:cNvPr id="62" name="TextBox 10"/>
          <p:cNvSpPr txBox="1"/>
          <p:nvPr/>
        </p:nvSpPr>
        <p:spPr>
          <a:xfrm>
            <a:off x="4820279" y="1798908"/>
            <a:ext cx="353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i="1" dirty="0" smtClean="0"/>
              <a:t>我會列舉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包括</a:t>
            </a:r>
            <a:r>
              <a:rPr lang="en-US" altLang="zh-TW" sz="2000" i="1" dirty="0" smtClean="0"/>
              <a:t>……</a:t>
            </a:r>
            <a:endParaRPr lang="en-US" sz="2000" i="1" dirty="0"/>
          </a:p>
        </p:txBody>
      </p:sp>
      <p:sp>
        <p:nvSpPr>
          <p:cNvPr id="63" name="Rectangle 12"/>
          <p:cNvSpPr/>
          <p:nvPr/>
        </p:nvSpPr>
        <p:spPr>
          <a:xfrm>
            <a:off x="4809556" y="2227209"/>
            <a:ext cx="4429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第一／首先，有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4" name="Rectangle 14"/>
          <p:cNvSpPr/>
          <p:nvPr/>
        </p:nvSpPr>
        <p:spPr>
          <a:xfrm>
            <a:off x="2299999" y="223101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第一個次類別</a:t>
            </a:r>
            <a:endParaRPr lang="en-US" altLang="zh-TW" sz="2000" b="1" dirty="0" smtClean="0"/>
          </a:p>
        </p:txBody>
      </p:sp>
      <p:sp>
        <p:nvSpPr>
          <p:cNvPr id="65" name="Rectangle 15"/>
          <p:cNvSpPr/>
          <p:nvPr/>
        </p:nvSpPr>
        <p:spPr>
          <a:xfrm>
            <a:off x="2382729" y="260034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66" name="Rectangle 16"/>
          <p:cNvSpPr/>
          <p:nvPr/>
        </p:nvSpPr>
        <p:spPr>
          <a:xfrm>
            <a:off x="4809555" y="2600347"/>
            <a:ext cx="224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0" i="1" dirty="0" smtClean="0"/>
              <a:t>有／包括</a:t>
            </a:r>
            <a:r>
              <a:rPr lang="en-US" altLang="zh-TW" sz="2000" b="0" i="1" dirty="0" smtClean="0"/>
              <a:t>……</a:t>
            </a:r>
          </a:p>
        </p:txBody>
      </p:sp>
      <p:sp>
        <p:nvSpPr>
          <p:cNvPr id="67" name="Rectangle 17"/>
          <p:cNvSpPr/>
          <p:nvPr/>
        </p:nvSpPr>
        <p:spPr>
          <a:xfrm>
            <a:off x="4809556" y="2988239"/>
            <a:ext cx="4013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第二／之後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8" name="Rectangle 18"/>
          <p:cNvSpPr/>
          <p:nvPr/>
        </p:nvSpPr>
        <p:spPr>
          <a:xfrm>
            <a:off x="2299999" y="299204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第二個次類別</a:t>
            </a:r>
            <a:endParaRPr lang="en-US" altLang="zh-TW" sz="2000" b="1" dirty="0" smtClean="0"/>
          </a:p>
        </p:txBody>
      </p:sp>
      <p:sp>
        <p:nvSpPr>
          <p:cNvPr id="69" name="Rectangle 19"/>
          <p:cNvSpPr/>
          <p:nvPr/>
        </p:nvSpPr>
        <p:spPr>
          <a:xfrm>
            <a:off x="2382729" y="336137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0" name="Rectangle 20"/>
          <p:cNvSpPr/>
          <p:nvPr/>
        </p:nvSpPr>
        <p:spPr>
          <a:xfrm>
            <a:off x="4798832" y="3361377"/>
            <a:ext cx="254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1" name="Rectangle 40"/>
          <p:cNvSpPr/>
          <p:nvPr/>
        </p:nvSpPr>
        <p:spPr>
          <a:xfrm>
            <a:off x="4809556" y="5126369"/>
            <a:ext cx="3821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最後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72" name="Rectangle 41"/>
          <p:cNvSpPr/>
          <p:nvPr/>
        </p:nvSpPr>
        <p:spPr>
          <a:xfrm>
            <a:off x="2299999" y="5130175"/>
            <a:ext cx="2081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最後一個次類別</a:t>
            </a:r>
            <a:endParaRPr lang="en-US" altLang="zh-TW" sz="2000" b="1" dirty="0" smtClean="0"/>
          </a:p>
        </p:txBody>
      </p:sp>
      <p:sp>
        <p:nvSpPr>
          <p:cNvPr id="73" name="Rectangle 42"/>
          <p:cNvSpPr/>
          <p:nvPr/>
        </p:nvSpPr>
        <p:spPr>
          <a:xfrm>
            <a:off x="2382729" y="549950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4" name="Rectangle 43"/>
          <p:cNvSpPr/>
          <p:nvPr/>
        </p:nvSpPr>
        <p:spPr>
          <a:xfrm>
            <a:off x="4798832" y="5499507"/>
            <a:ext cx="24569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5" name="Left Arrow 44"/>
          <p:cNvSpPr/>
          <p:nvPr/>
        </p:nvSpPr>
        <p:spPr>
          <a:xfrm>
            <a:off x="5540359" y="4045369"/>
            <a:ext cx="1514236" cy="813946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76" name="Rectangle 45"/>
          <p:cNvSpPr/>
          <p:nvPr/>
        </p:nvSpPr>
        <p:spPr>
          <a:xfrm>
            <a:off x="3381987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77" name="Rectangle 46"/>
          <p:cNvSpPr/>
          <p:nvPr/>
        </p:nvSpPr>
        <p:spPr>
          <a:xfrm>
            <a:off x="5180319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1383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在日常生活及學習中，我們經常需要列出某一主題下的不同項目，例如活動所需的物資、餐廳售賣的食物等。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把主題分類列舉能令表達的內容更清晰，聆聽者也易於明白。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2" name="手繪多邊形 41"/>
          <p:cNvSpPr/>
          <p:nvPr/>
        </p:nvSpPr>
        <p:spPr>
          <a:xfrm>
            <a:off x="5607325" y="1610314"/>
            <a:ext cx="298800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4" name="手繪多邊形 43"/>
          <p:cNvSpPr/>
          <p:nvPr/>
        </p:nvSpPr>
        <p:spPr>
          <a:xfrm flipH="1">
            <a:off x="495692" y="2696134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5" name="手繪多邊形 44"/>
          <p:cNvSpPr/>
          <p:nvPr/>
        </p:nvSpPr>
        <p:spPr>
          <a:xfrm flipH="1">
            <a:off x="521514" y="5435252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3269792" y="2688197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7" name="手繪多邊形 46"/>
          <p:cNvSpPr/>
          <p:nvPr/>
        </p:nvSpPr>
        <p:spPr>
          <a:xfrm flipH="1">
            <a:off x="3266921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9" name="手繪多邊形 48"/>
          <p:cNvSpPr/>
          <p:nvPr/>
        </p:nvSpPr>
        <p:spPr>
          <a:xfrm flipH="1">
            <a:off x="6010744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 flipH="1">
            <a:off x="5999139" y="2686218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1" name="手繪多邊形 50"/>
          <p:cNvSpPr/>
          <p:nvPr/>
        </p:nvSpPr>
        <p:spPr>
          <a:xfrm flipH="1">
            <a:off x="8789839" y="2698096"/>
            <a:ext cx="1830262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2" name="手繪多邊形 51"/>
          <p:cNvSpPr/>
          <p:nvPr/>
        </p:nvSpPr>
        <p:spPr>
          <a:xfrm flipH="1">
            <a:off x="8763843" y="54679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8334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3086558" y="1610556"/>
            <a:ext cx="6018885" cy="3351983"/>
            <a:chOff x="1625343" y="1610556"/>
            <a:chExt cx="6018885" cy="3351983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351983"/>
              <a:chOff x="4728228" y="1784181"/>
              <a:chExt cx="2814714" cy="3721468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84573" y="4196721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76157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9286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3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3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4924240" y="3639218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621162" y="3493810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3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4924240" y="3496714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4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864439" y="452453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498063" y="452453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615275" y="452453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248899" y="452453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92209" y="4524530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985208" y="452453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559113" y="458045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鋼琴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925452" y="459044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小提琴</a:t>
            </a:r>
          </a:p>
        </p:txBody>
      </p:sp>
      <p:sp>
        <p:nvSpPr>
          <p:cNvPr id="7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344569" y="458758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色士風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1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309912" y="458898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大提琴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676569" y="4580457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單簧管</a:t>
            </a:r>
          </a:p>
        </p:txBody>
      </p:sp>
      <p:sp>
        <p:nvSpPr>
          <p:cNvPr id="7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046221" y="4587582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長笛</a:t>
            </a:r>
          </a:p>
        </p:txBody>
      </p:sp>
      <p:sp>
        <p:nvSpPr>
          <p:cNvPr id="75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5297103" y="562355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76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547695" y="562645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弦樂器</a:t>
            </a:r>
          </a:p>
        </p:txBody>
      </p:sp>
      <p:sp>
        <p:nvSpPr>
          <p:cNvPr id="79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769287" y="562355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9019879" y="562645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管樂器</a:t>
            </a:r>
          </a:p>
        </p:txBody>
      </p:sp>
      <p:sp>
        <p:nvSpPr>
          <p:cNvPr id="8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1824919" y="5623550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075511" y="5626454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鍵盤樂器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" name="直線單箭頭接點 3"/>
          <p:cNvCxnSpPr>
            <a:stCxn id="57" idx="2"/>
            <a:endCxn id="82" idx="0"/>
          </p:cNvCxnSpPr>
          <p:nvPr/>
        </p:nvCxnSpPr>
        <p:spPr>
          <a:xfrm flipH="1">
            <a:off x="3050522" y="5063819"/>
            <a:ext cx="14513" cy="5626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單箭頭接點 34"/>
          <p:cNvCxnSpPr>
            <a:stCxn id="54" idx="2"/>
            <a:endCxn id="76" idx="0"/>
          </p:cNvCxnSpPr>
          <p:nvPr/>
        </p:nvCxnSpPr>
        <p:spPr>
          <a:xfrm>
            <a:off x="4431411" y="5063818"/>
            <a:ext cx="2091295" cy="56263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>
            <a:stCxn id="63" idx="2"/>
            <a:endCxn id="76" idx="0"/>
          </p:cNvCxnSpPr>
          <p:nvPr/>
        </p:nvCxnSpPr>
        <p:spPr>
          <a:xfrm>
            <a:off x="5815871" y="5063819"/>
            <a:ext cx="706835" cy="56263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endCxn id="80" idx="0"/>
          </p:cNvCxnSpPr>
          <p:nvPr/>
        </p:nvCxnSpPr>
        <p:spPr>
          <a:xfrm>
            <a:off x="7255823" y="5063817"/>
            <a:ext cx="2739067" cy="56263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>
            <a:stCxn id="73" idx="2"/>
            <a:endCxn id="80" idx="0"/>
          </p:cNvCxnSpPr>
          <p:nvPr/>
        </p:nvCxnSpPr>
        <p:spPr>
          <a:xfrm>
            <a:off x="8552180" y="4997951"/>
            <a:ext cx="1442710" cy="62850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endCxn id="80" idx="0"/>
          </p:cNvCxnSpPr>
          <p:nvPr/>
        </p:nvCxnSpPr>
        <p:spPr>
          <a:xfrm>
            <a:off x="9873695" y="5069454"/>
            <a:ext cx="121195" cy="55700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Freeform 19"/>
          <p:cNvSpPr/>
          <p:nvPr/>
        </p:nvSpPr>
        <p:spPr>
          <a:xfrm>
            <a:off x="310610" y="1675724"/>
            <a:ext cx="2520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 smtClean="0"/>
              <a:t>主題</a:t>
            </a:r>
            <a:r>
              <a:rPr lang="zh-TW" altLang="en-US" b="1" kern="1200" dirty="0" smtClean="0"/>
              <a:t>：</a:t>
            </a:r>
            <a:r>
              <a:rPr lang="zh-TW" altLang="en-US" b="1" i="1" dirty="0" smtClean="0">
                <a:latin typeface="+mn-ea"/>
              </a:rPr>
              <a:t>需要甚麼</a:t>
            </a:r>
            <a:r>
              <a:rPr lang="zh-TW" altLang="en-US" b="1" i="1" dirty="0">
                <a:latin typeface="+mn-ea"/>
              </a:rPr>
              <a:t>？要舉出甚麼例子？要列出甚麼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b="1" kern="1200" dirty="0"/>
          </a:p>
        </p:txBody>
      </p:sp>
      <p:sp>
        <p:nvSpPr>
          <p:cNvPr id="38" name="Freeform 19"/>
          <p:cNvSpPr/>
          <p:nvPr/>
        </p:nvSpPr>
        <p:spPr>
          <a:xfrm>
            <a:off x="3538847" y="1675723"/>
            <a:ext cx="4752000" cy="1440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dirty="0" smtClean="0"/>
              <a:t>已有知識</a:t>
            </a:r>
            <a:r>
              <a:rPr lang="zh-TW" altLang="en-US" b="1" kern="1200" dirty="0" smtClean="0"/>
              <a:t>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5" name="Freeform 19"/>
          <p:cNvSpPr/>
          <p:nvPr/>
        </p:nvSpPr>
        <p:spPr>
          <a:xfrm>
            <a:off x="8999084" y="1675724"/>
            <a:ext cx="2808000" cy="828000"/>
          </a:xfrm>
          <a:prstGeom prst="wedgeRoundRectCallout">
            <a:avLst/>
          </a:prstGeom>
          <a:solidFill>
            <a:schemeClr val="accent3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smtClean="0"/>
              <a:t>歸納</a:t>
            </a:r>
            <a:r>
              <a:rPr lang="zh-TW" altLang="en-US" b="1" kern="1200" smtClean="0"/>
              <a:t>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</a:t>
            </a:r>
            <a:r>
              <a:rPr lang="zh-TW" altLang="en-US" b="1" i="1" dirty="0" smtClean="0">
                <a:latin typeface="+mn-ea"/>
              </a:rPr>
              <a:t>？</a:t>
            </a:r>
            <a:endParaRPr lang="en-US" altLang="zh-TW" b="1" i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9142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4" grpId="0" animBg="1"/>
      <p:bldP spid="57" grpId="0" animBg="1"/>
      <p:bldP spid="60" grpId="0" animBg="1"/>
      <p:bldP spid="63" grpId="0" animBg="1"/>
      <p:bldP spid="66" grpId="0" animBg="1"/>
      <p:bldP spid="67" grpId="0" animBg="1"/>
      <p:bldP spid="68" grpId="0"/>
      <p:bldP spid="69" grpId="0"/>
      <p:bldP spid="70" grpId="0"/>
      <p:bldP spid="71" grpId="0"/>
      <p:bldP spid="72" grpId="0"/>
      <p:bldP spid="73" grpId="0"/>
      <p:bldP spid="75" grpId="0" animBg="1"/>
      <p:bldP spid="76" grpId="0"/>
      <p:bldP spid="79" grpId="0" animBg="1"/>
      <p:bldP spid="80" grpId="0"/>
      <p:bldP spid="81" grpId="0" animBg="1"/>
      <p:bldP spid="82" grpId="0"/>
      <p:bldP spid="36" grpId="0" animBg="1"/>
      <p:bldP spid="38" grpId="0" animBg="1"/>
      <p:bldP spid="4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252540" y="4700238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831731" y="4700239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741902" y="1884632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044980" y="1887536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185526" y="3282373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4932096" y="3288079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7999299" y="3282373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/>
          <p:nvPr/>
        </p:nvCxnSpPr>
        <p:spPr>
          <a:xfrm rot="5400000">
            <a:off x="4335250" y="1476048"/>
            <a:ext cx="858454" cy="275419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/>
          <p:nvPr/>
        </p:nvCxnSpPr>
        <p:spPr>
          <a:xfrm rot="16200000" flipH="1">
            <a:off x="7259160" y="1305146"/>
            <a:ext cx="858454" cy="3096000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/>
          <p:nvPr/>
        </p:nvCxnSpPr>
        <p:spPr>
          <a:xfrm rot="5400000">
            <a:off x="5708535" y="2849333"/>
            <a:ext cx="858454" cy="762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</p:cNvCxnSpPr>
          <p:nvPr/>
        </p:nvCxnSpPr>
        <p:spPr>
          <a:xfrm rot="5400000">
            <a:off x="2970388" y="4262401"/>
            <a:ext cx="881483" cy="0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6052716" y="3935148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644867" y="4698160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941300" y="4700239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5394378" y="3935555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8771098" y="4260323"/>
            <a:ext cx="881482" cy="0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04008" y="4700237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475731" y="4700238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8184167" y="3668400"/>
            <a:ext cx="881483" cy="1188000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9362907" y="3695141"/>
            <a:ext cx="864000" cy="1152000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892781" y="475616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鋼琴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313553" y="4766149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大</a:t>
            </a:r>
            <a:r>
              <a:rPr lang="zh-TW" altLang="en-US" sz="2000" b="1" dirty="0" smtClean="0">
                <a:latin typeface="+mn-ea"/>
              </a:rPr>
              <a:t>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856368" y="4763289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單簧管</a:t>
            </a:r>
          </a:p>
        </p:txBody>
      </p:sp>
      <p:sp>
        <p:nvSpPr>
          <p:cNvPr id="3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002313" y="4764695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小</a:t>
            </a:r>
            <a:r>
              <a:rPr lang="zh-TW" altLang="en-US" sz="2000" b="1" dirty="0" smtClean="0">
                <a:latin typeface="+mn-ea"/>
              </a:rPr>
              <a:t>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705880" y="4754086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色士</a:t>
            </a:r>
            <a:r>
              <a:rPr lang="zh-TW" altLang="en-US" sz="2000" b="1" dirty="0" smtClean="0">
                <a:latin typeface="+mn-ea"/>
              </a:rPr>
              <a:t>風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3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536744" y="4763289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長笛</a:t>
            </a:r>
          </a:p>
        </p:txBody>
      </p:sp>
      <p:sp>
        <p:nvSpPr>
          <p:cNvPr id="40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8249892" y="3285277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管樂器</a:t>
            </a:r>
          </a:p>
        </p:txBody>
      </p:sp>
      <p:sp>
        <p:nvSpPr>
          <p:cNvPr id="41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2429488" y="3292499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鍵盤樂器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2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5182689" y="3290983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弦樂器</a:t>
            </a: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3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4" name="Freeform 19"/>
          <p:cNvSpPr/>
          <p:nvPr/>
        </p:nvSpPr>
        <p:spPr>
          <a:xfrm>
            <a:off x="9085965" y="1772121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45" name="Freeform 19"/>
          <p:cNvSpPr/>
          <p:nvPr/>
        </p:nvSpPr>
        <p:spPr>
          <a:xfrm>
            <a:off x="862094" y="1775967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904810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2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316505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009504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070517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小提琴</a:t>
            </a:r>
          </a:p>
        </p:txBody>
      </p:sp>
      <p:sp>
        <p:nvSpPr>
          <p:cNvPr id="2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378716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大提琴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52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2805689" y="1779310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3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108767" y="1782214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樂器</a:t>
            </a:r>
          </a:p>
        </p:txBody>
      </p:sp>
      <p:sp>
        <p:nvSpPr>
          <p:cNvPr id="54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5267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9924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157699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6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53" idx="2"/>
            <a:endCxn id="54" idx="0"/>
          </p:cNvCxnSpPr>
          <p:nvPr/>
        </p:nvCxnSpPr>
        <p:spPr>
          <a:xfrm rot="5400000">
            <a:off x="2423015" y="1370955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61" idx="0"/>
          </p:cNvCxnSpPr>
          <p:nvPr/>
        </p:nvCxnSpPr>
        <p:spPr>
          <a:xfrm rot="16200000" flipH="1">
            <a:off x="5375527" y="1169276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3464360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4117860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0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/>
          <p:nvPr/>
        </p:nvCxnSpPr>
        <p:spPr>
          <a:xfrm rot="16200000" flipH="1">
            <a:off x="4005241" y="2970454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904269" y="3177052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36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35" idx="0"/>
          </p:cNvCxnSpPr>
          <p:nvPr/>
        </p:nvCxnSpPr>
        <p:spPr>
          <a:xfrm rot="16200000" flipH="1">
            <a:off x="6748812" y="-204009"/>
            <a:ext cx="861359" cy="590076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7" name="群組 46"/>
          <p:cNvGrpSpPr/>
          <p:nvPr/>
        </p:nvGrpSpPr>
        <p:grpSpPr>
          <a:xfrm>
            <a:off x="6821195" y="3795064"/>
            <a:ext cx="1133944" cy="539287"/>
            <a:chOff x="1247307" y="3697460"/>
            <a:chExt cx="1133944" cy="539287"/>
          </a:xfrm>
        </p:grpSpPr>
        <p:sp>
          <p:nvSpPr>
            <p:cNvPr id="4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長笛</a:t>
              </a:r>
            </a:p>
          </p:txBody>
        </p:sp>
      </p:grpSp>
      <p:cxnSp>
        <p:nvCxnSpPr>
          <p:cNvPr id="7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8" idx="1"/>
          </p:cNvCxnSpPr>
          <p:nvPr/>
        </p:nvCxnSpPr>
        <p:spPr>
          <a:xfrm rot="10800000" flipH="1" flipV="1">
            <a:off x="6162019" y="3452178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3" idx="1"/>
          </p:cNvCxnSpPr>
          <p:nvPr/>
        </p:nvCxnSpPr>
        <p:spPr>
          <a:xfrm rot="10800000" flipH="1" flipV="1">
            <a:off x="6162019" y="3452177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82" name="群組 81"/>
          <p:cNvGrpSpPr/>
          <p:nvPr/>
        </p:nvGrpSpPr>
        <p:grpSpPr>
          <a:xfrm>
            <a:off x="6821195" y="4383609"/>
            <a:ext cx="1133944" cy="539287"/>
            <a:chOff x="1247307" y="4309990"/>
            <a:chExt cx="1133944" cy="539287"/>
          </a:xfrm>
        </p:grpSpPr>
        <p:sp>
          <p:nvSpPr>
            <p:cNvPr id="8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色士風</a:t>
              </a: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6821195" y="4983670"/>
            <a:ext cx="1133944" cy="516255"/>
            <a:chOff x="1247307" y="4321506"/>
            <a:chExt cx="1133944" cy="516255"/>
          </a:xfrm>
        </p:grpSpPr>
        <p:sp>
          <p:nvSpPr>
            <p:cNvPr id="8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 smtClean="0">
                  <a:latin typeface="+mn-ea"/>
                </a:rPr>
                <a:t>單簧管</a:t>
              </a:r>
              <a:endParaRPr lang="zh-TW" altLang="en-US" sz="2000" b="1" dirty="0">
                <a:latin typeface="+mn-ea"/>
              </a:endParaRPr>
            </a:p>
          </p:txBody>
        </p:sp>
      </p:grpSp>
      <p:grpSp>
        <p:nvGrpSpPr>
          <p:cNvPr id="88" name="群組 87"/>
          <p:cNvGrpSpPr/>
          <p:nvPr/>
        </p:nvGrpSpPr>
        <p:grpSpPr>
          <a:xfrm>
            <a:off x="6821195" y="5572215"/>
            <a:ext cx="1133944" cy="516255"/>
            <a:chOff x="1247307" y="4321506"/>
            <a:chExt cx="1133944" cy="516255"/>
          </a:xfrm>
        </p:grpSpPr>
        <p:sp>
          <p:nvSpPr>
            <p:cNvPr id="8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小號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6821195" y="6160758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圓號</a:t>
              </a:r>
            </a:p>
          </p:txBody>
        </p:sp>
      </p:grpSp>
      <p:cxnSp>
        <p:nvCxnSpPr>
          <p:cNvPr id="9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6" idx="1"/>
          </p:cNvCxnSpPr>
          <p:nvPr/>
        </p:nvCxnSpPr>
        <p:spPr>
          <a:xfrm rot="10800000" flipH="1" flipV="1">
            <a:off x="6162019" y="3452178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9" idx="1"/>
          </p:cNvCxnSpPr>
          <p:nvPr/>
        </p:nvCxnSpPr>
        <p:spPr>
          <a:xfrm rot="10800000" flipH="1" flipV="1">
            <a:off x="6162019" y="3452177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92" idx="1"/>
          </p:cNvCxnSpPr>
          <p:nvPr/>
        </p:nvCxnSpPr>
        <p:spPr>
          <a:xfrm rot="10800000" flipH="1" flipV="1">
            <a:off x="6162019" y="3452178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221238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914237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975250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二胡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283449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古箏</a:t>
            </a:r>
            <a:endParaRPr lang="zh-TW" altLang="en-US" sz="2000" b="1" dirty="0">
              <a:latin typeface="+mn-ea"/>
            </a:endParaRPr>
          </a:p>
        </p:txBody>
      </p:sp>
      <p:cxnSp>
        <p:nvCxnSpPr>
          <p:cNvPr id="76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9369093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10022593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09799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9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70812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鋼琴</a:t>
            </a:r>
          </a:p>
        </p:txBody>
      </p:sp>
      <p:cxnSp>
        <p:nvCxnSpPr>
          <p:cNvPr id="10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1037951" y="415257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3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0326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鍵盤樂器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24983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弦樂器</a:t>
            </a:r>
          </a:p>
        </p:txBody>
      </p:sp>
      <p:sp>
        <p:nvSpPr>
          <p:cNvPr id="105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408291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管樂器</a:t>
            </a: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9199267" y="318522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中樂器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3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60" name="Freeform 19"/>
          <p:cNvSpPr/>
          <p:nvPr/>
        </p:nvSpPr>
        <p:spPr>
          <a:xfrm>
            <a:off x="705504" y="5446981"/>
            <a:ext cx="2304000" cy="936000"/>
          </a:xfrm>
          <a:prstGeom prst="cloudCallout">
            <a:avLst/>
          </a:prstGeom>
          <a:solidFill>
            <a:schemeClr val="accent3"/>
          </a:solidFill>
          <a:ln w="76200">
            <a:solidFill>
              <a:srgbClr val="7030A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5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6808870" y="5518902"/>
            <a:ext cx="1152000" cy="1188000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8" name="圓角矩形 57"/>
          <p:cNvSpPr/>
          <p:nvPr/>
        </p:nvSpPr>
        <p:spPr>
          <a:xfrm>
            <a:off x="8764165" y="3040083"/>
            <a:ext cx="2737412" cy="2225466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866089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2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316505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009504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070517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小提琴</a:t>
            </a:r>
          </a:p>
        </p:txBody>
      </p:sp>
      <p:sp>
        <p:nvSpPr>
          <p:cNvPr id="2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378716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大提琴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52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2805689" y="1779310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3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108767" y="1782214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樂器</a:t>
            </a:r>
          </a:p>
        </p:txBody>
      </p:sp>
      <p:sp>
        <p:nvSpPr>
          <p:cNvPr id="54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5267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9924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157699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6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53" idx="2"/>
            <a:endCxn id="54" idx="0"/>
          </p:cNvCxnSpPr>
          <p:nvPr/>
        </p:nvCxnSpPr>
        <p:spPr>
          <a:xfrm rot="5400000">
            <a:off x="2423015" y="1370955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61" idx="0"/>
          </p:cNvCxnSpPr>
          <p:nvPr/>
        </p:nvCxnSpPr>
        <p:spPr>
          <a:xfrm rot="16200000" flipH="1">
            <a:off x="5375527" y="1169276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3464360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4117860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0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008054" y="2963163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904269" y="3177052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36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35" idx="0"/>
          </p:cNvCxnSpPr>
          <p:nvPr/>
        </p:nvCxnSpPr>
        <p:spPr>
          <a:xfrm rot="16200000" flipH="1">
            <a:off x="6748812" y="-204009"/>
            <a:ext cx="861359" cy="590076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7" name="群組 46"/>
          <p:cNvGrpSpPr/>
          <p:nvPr/>
        </p:nvGrpSpPr>
        <p:grpSpPr>
          <a:xfrm>
            <a:off x="6821195" y="3795064"/>
            <a:ext cx="1133944" cy="539287"/>
            <a:chOff x="1247307" y="3697460"/>
            <a:chExt cx="1133944" cy="539287"/>
          </a:xfrm>
        </p:grpSpPr>
        <p:sp>
          <p:nvSpPr>
            <p:cNvPr id="4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長笛</a:t>
              </a:r>
            </a:p>
          </p:txBody>
        </p:sp>
      </p:grpSp>
      <p:cxnSp>
        <p:nvCxnSpPr>
          <p:cNvPr id="7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8" idx="1"/>
          </p:cNvCxnSpPr>
          <p:nvPr/>
        </p:nvCxnSpPr>
        <p:spPr>
          <a:xfrm rot="10800000" flipH="1" flipV="1">
            <a:off x="6162019" y="3452178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3" idx="1"/>
          </p:cNvCxnSpPr>
          <p:nvPr/>
        </p:nvCxnSpPr>
        <p:spPr>
          <a:xfrm rot="10800000" flipH="1" flipV="1">
            <a:off x="6162019" y="3452177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82" name="群組 81"/>
          <p:cNvGrpSpPr/>
          <p:nvPr/>
        </p:nvGrpSpPr>
        <p:grpSpPr>
          <a:xfrm>
            <a:off x="6821195" y="4383609"/>
            <a:ext cx="1133944" cy="539287"/>
            <a:chOff x="1247307" y="4309990"/>
            <a:chExt cx="1133944" cy="539287"/>
          </a:xfrm>
        </p:grpSpPr>
        <p:sp>
          <p:nvSpPr>
            <p:cNvPr id="8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色士風</a:t>
              </a: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6821195" y="4983670"/>
            <a:ext cx="1133944" cy="516255"/>
            <a:chOff x="1247307" y="4321506"/>
            <a:chExt cx="1133944" cy="516255"/>
          </a:xfrm>
        </p:grpSpPr>
        <p:sp>
          <p:nvSpPr>
            <p:cNvPr id="8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 smtClean="0">
                  <a:latin typeface="+mn-ea"/>
                </a:rPr>
                <a:t>單簧管</a:t>
              </a:r>
              <a:endParaRPr lang="zh-TW" altLang="en-US" sz="2000" b="1" dirty="0">
                <a:latin typeface="+mn-ea"/>
              </a:endParaRPr>
            </a:p>
          </p:txBody>
        </p:sp>
      </p:grpSp>
      <p:grpSp>
        <p:nvGrpSpPr>
          <p:cNvPr id="88" name="群組 87"/>
          <p:cNvGrpSpPr/>
          <p:nvPr/>
        </p:nvGrpSpPr>
        <p:grpSpPr>
          <a:xfrm>
            <a:off x="6821195" y="5572215"/>
            <a:ext cx="1133944" cy="516255"/>
            <a:chOff x="1247307" y="4321506"/>
            <a:chExt cx="1133944" cy="516255"/>
          </a:xfrm>
        </p:grpSpPr>
        <p:sp>
          <p:nvSpPr>
            <p:cNvPr id="8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小號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6821195" y="6160758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圓號</a:t>
              </a:r>
            </a:p>
          </p:txBody>
        </p:sp>
      </p:grpSp>
      <p:cxnSp>
        <p:nvCxnSpPr>
          <p:cNvPr id="9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6" idx="1"/>
          </p:cNvCxnSpPr>
          <p:nvPr/>
        </p:nvCxnSpPr>
        <p:spPr>
          <a:xfrm rot="10800000" flipH="1" flipV="1">
            <a:off x="6162019" y="3452178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9" idx="1"/>
          </p:cNvCxnSpPr>
          <p:nvPr/>
        </p:nvCxnSpPr>
        <p:spPr>
          <a:xfrm rot="10800000" flipH="1" flipV="1">
            <a:off x="6162019" y="3452177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92" idx="1"/>
          </p:cNvCxnSpPr>
          <p:nvPr/>
        </p:nvCxnSpPr>
        <p:spPr>
          <a:xfrm rot="10800000" flipH="1" flipV="1">
            <a:off x="6162019" y="3452178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221238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914237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975250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二胡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283449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古箏</a:t>
            </a:r>
            <a:endParaRPr lang="zh-TW" altLang="en-US" sz="2000" b="1" dirty="0">
              <a:latin typeface="+mn-ea"/>
            </a:endParaRPr>
          </a:p>
        </p:txBody>
      </p:sp>
      <p:cxnSp>
        <p:nvCxnSpPr>
          <p:cNvPr id="76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9369093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10022593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09799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9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70812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鋼琴</a:t>
            </a:r>
          </a:p>
        </p:txBody>
      </p:sp>
      <p:cxnSp>
        <p:nvCxnSpPr>
          <p:cNvPr id="10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1037951" y="415257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3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0326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鍵盤樂器</a:t>
            </a: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24983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弦樂器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5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408291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管樂器</a:t>
            </a: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9199267" y="318522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中樂器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144467" y="274687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0" name="橢圓 59"/>
          <p:cNvSpPr/>
          <p:nvPr/>
        </p:nvSpPr>
        <p:spPr>
          <a:xfrm>
            <a:off x="2905271" y="2746371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2" name="橢圓 61"/>
          <p:cNvSpPr/>
          <p:nvPr/>
        </p:nvSpPr>
        <p:spPr>
          <a:xfrm>
            <a:off x="6063625" y="2751866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7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661180" y="5625157"/>
            <a:ext cx="4289017" cy="834992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n-ea"/>
              </a:rPr>
              <a:t>由普遍到</a:t>
            </a:r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特別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8" name="橢圓 67"/>
          <p:cNvSpPr/>
          <p:nvPr/>
        </p:nvSpPr>
        <p:spPr>
          <a:xfrm>
            <a:off x="8855178" y="2746371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3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7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0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9194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60" grpId="0" animBg="1"/>
      <p:bldP spid="62" grpId="0" animBg="1"/>
      <p:bldP spid="67" grpId="0" animBg="1"/>
      <p:bldP spid="6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2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4316505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009504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2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070517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小提琴</a:t>
            </a:r>
          </a:p>
        </p:txBody>
      </p:sp>
      <p:sp>
        <p:nvSpPr>
          <p:cNvPr id="28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4378716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大提琴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52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2805689" y="1779310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3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3108767" y="1782214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樂器</a:t>
            </a:r>
          </a:p>
        </p:txBody>
      </p:sp>
      <p:sp>
        <p:nvSpPr>
          <p:cNvPr id="54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25267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2999243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1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157699" y="3177051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6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53" idx="2"/>
            <a:endCxn id="54" idx="0"/>
          </p:cNvCxnSpPr>
          <p:nvPr/>
        </p:nvCxnSpPr>
        <p:spPr>
          <a:xfrm rot="5400000">
            <a:off x="2423015" y="1370955"/>
            <a:ext cx="861358" cy="275083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4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61" idx="0"/>
          </p:cNvCxnSpPr>
          <p:nvPr/>
        </p:nvCxnSpPr>
        <p:spPr>
          <a:xfrm rot="16200000" flipH="1">
            <a:off x="5375527" y="1169276"/>
            <a:ext cx="861358" cy="315419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3464360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4117860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0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008054" y="2963163"/>
            <a:ext cx="433582" cy="1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8904269" y="3177052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36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53" idx="2"/>
            <a:endCxn id="35" idx="0"/>
          </p:cNvCxnSpPr>
          <p:nvPr/>
        </p:nvCxnSpPr>
        <p:spPr>
          <a:xfrm rot="16200000" flipH="1">
            <a:off x="6748812" y="-204009"/>
            <a:ext cx="861359" cy="5900761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47" name="群組 46"/>
          <p:cNvGrpSpPr/>
          <p:nvPr/>
        </p:nvGrpSpPr>
        <p:grpSpPr>
          <a:xfrm>
            <a:off x="6821195" y="3795064"/>
            <a:ext cx="1133944" cy="539287"/>
            <a:chOff x="1247307" y="3697460"/>
            <a:chExt cx="1133944" cy="539287"/>
          </a:xfrm>
        </p:grpSpPr>
        <p:sp>
          <p:nvSpPr>
            <p:cNvPr id="48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369746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72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8320" y="376191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長笛</a:t>
              </a:r>
            </a:p>
          </p:txBody>
        </p:sp>
      </p:grpSp>
      <p:cxnSp>
        <p:nvCxnSpPr>
          <p:cNvPr id="73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48" idx="1"/>
          </p:cNvCxnSpPr>
          <p:nvPr/>
        </p:nvCxnSpPr>
        <p:spPr>
          <a:xfrm rot="10800000" flipH="1" flipV="1">
            <a:off x="6162019" y="3452178"/>
            <a:ext cx="659175" cy="61253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3" idx="1"/>
          </p:cNvCxnSpPr>
          <p:nvPr/>
        </p:nvCxnSpPr>
        <p:spPr>
          <a:xfrm rot="10800000" flipH="1" flipV="1">
            <a:off x="6162019" y="3452177"/>
            <a:ext cx="659175" cy="120107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grpSp>
        <p:nvGrpSpPr>
          <p:cNvPr id="82" name="群組 81"/>
          <p:cNvGrpSpPr/>
          <p:nvPr/>
        </p:nvGrpSpPr>
        <p:grpSpPr>
          <a:xfrm>
            <a:off x="6821195" y="4383609"/>
            <a:ext cx="1133944" cy="539287"/>
            <a:chOff x="1247307" y="4309990"/>
            <a:chExt cx="1133944" cy="539287"/>
          </a:xfrm>
        </p:grpSpPr>
        <p:sp>
          <p:nvSpPr>
            <p:cNvPr id="83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09990"/>
              <a:ext cx="1133944" cy="539287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>
                  <a:lumMod val="95000"/>
                  <a:lumOff val="5000"/>
                </a:schemeClr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FFFF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4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色士風</a:t>
              </a: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6821195" y="4983670"/>
            <a:ext cx="1133944" cy="516255"/>
            <a:chOff x="1247307" y="4321506"/>
            <a:chExt cx="1133944" cy="516255"/>
          </a:xfrm>
        </p:grpSpPr>
        <p:sp>
          <p:nvSpPr>
            <p:cNvPr id="86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solidFill>
                  <a:srgbClr val="FF0000"/>
                </a:solidFill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87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 smtClean="0">
                  <a:latin typeface="+mn-ea"/>
                </a:rPr>
                <a:t>單簧管</a:t>
              </a:r>
              <a:endParaRPr lang="zh-TW" altLang="en-US" sz="2000" b="1" dirty="0">
                <a:latin typeface="+mn-ea"/>
              </a:endParaRPr>
            </a:p>
          </p:txBody>
        </p:sp>
      </p:grpSp>
      <p:grpSp>
        <p:nvGrpSpPr>
          <p:cNvPr id="88" name="群組 87"/>
          <p:cNvGrpSpPr/>
          <p:nvPr/>
        </p:nvGrpSpPr>
        <p:grpSpPr>
          <a:xfrm>
            <a:off x="6821195" y="5572215"/>
            <a:ext cx="1133944" cy="516255"/>
            <a:chOff x="1247307" y="4321506"/>
            <a:chExt cx="1133944" cy="516255"/>
          </a:xfrm>
        </p:grpSpPr>
        <p:sp>
          <p:nvSpPr>
            <p:cNvPr id="89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0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小號</a:t>
              </a:r>
            </a:p>
          </p:txBody>
        </p:sp>
      </p:grpSp>
      <p:grpSp>
        <p:nvGrpSpPr>
          <p:cNvPr id="91" name="群組 90"/>
          <p:cNvGrpSpPr/>
          <p:nvPr/>
        </p:nvGrpSpPr>
        <p:grpSpPr>
          <a:xfrm>
            <a:off x="6821195" y="6160758"/>
            <a:ext cx="1133944" cy="516255"/>
            <a:chOff x="1247307" y="4321506"/>
            <a:chExt cx="1133944" cy="516255"/>
          </a:xfrm>
        </p:grpSpPr>
        <p:sp>
          <p:nvSpPr>
            <p:cNvPr id="92" name="Скругленный прямоугольник 113">
              <a:extLst>
                <a:ext uri="{FF2B5EF4-FFF2-40B4-BE49-F238E27FC236}">
                  <a16:creationId xmlns:a16="http://schemas.microsoft.com/office/drawing/2014/main" id="{AC9F84D2-A7E6-EC44-929A-E1D7318E6325}"/>
                </a:ext>
              </a:extLst>
            </p:cNvPr>
            <p:cNvSpPr/>
            <p:nvPr/>
          </p:nvSpPr>
          <p:spPr>
            <a:xfrm>
              <a:off x="1247307" y="4321506"/>
              <a:ext cx="1133944" cy="516255"/>
            </a:xfrm>
            <a:prstGeom prst="roundRect">
              <a:avLst>
                <a:gd name="adj" fmla="val 8504"/>
              </a:avLst>
            </a:prstGeom>
            <a:noFill/>
            <a:ln w="19050" cap="flat">
              <a:solidFill>
                <a:schemeClr val="tx1"/>
              </a:solidFill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0" tIns="0" rIns="0" bIns="0" spcCol="38100" anchor="ctr">
              <a:spAutoFit/>
            </a:bodyPr>
            <a:lstStyle/>
            <a:p>
              <a:pPr algn="ctr" eaLnBrk="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3200" b="0" kern="0" dirty="0">
                <a:latin typeface="+mn-lt"/>
                <a:cs typeface="+mn-cs"/>
                <a:sym typeface="Helvetica Neue Medium"/>
              </a:endParaRPr>
            </a:p>
          </p:txBody>
        </p:sp>
        <p:sp>
          <p:nvSpPr>
            <p:cNvPr id="93" name="TextBox 114">
              <a:extLst>
                <a:ext uri="{FF2B5EF4-FFF2-40B4-BE49-F238E27FC236}">
                  <a16:creationId xmlns:a16="http://schemas.microsoft.com/office/drawing/2014/main" id="{452F4735-43A4-BA47-B47E-A4F5040563B5}"/>
                </a:ext>
              </a:extLst>
            </p:cNvPr>
            <p:cNvSpPr txBox="1"/>
            <p:nvPr/>
          </p:nvSpPr>
          <p:spPr>
            <a:xfrm>
              <a:off x="1309518" y="4374448"/>
              <a:ext cx="1011918" cy="41036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spcFirstLastPara="1" wrap="square" lIns="50800" tIns="50800" rIns="50800" bIns="50800" spcCol="38100" anchor="ctr">
              <a:spAutoFit/>
            </a:bodyPr>
            <a:lstStyle/>
            <a:p>
              <a:pPr algn="ctr"/>
              <a:r>
                <a:rPr lang="zh-TW" altLang="en-US" sz="2000" b="1" dirty="0">
                  <a:latin typeface="+mn-ea"/>
                </a:rPr>
                <a:t>圓號</a:t>
              </a:r>
            </a:p>
          </p:txBody>
        </p:sp>
      </p:grpSp>
      <p:cxnSp>
        <p:nvCxnSpPr>
          <p:cNvPr id="94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6" idx="1"/>
          </p:cNvCxnSpPr>
          <p:nvPr/>
        </p:nvCxnSpPr>
        <p:spPr>
          <a:xfrm rot="10800000" flipH="1" flipV="1">
            <a:off x="6162019" y="3452178"/>
            <a:ext cx="659175" cy="1789620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89" idx="1"/>
          </p:cNvCxnSpPr>
          <p:nvPr/>
        </p:nvCxnSpPr>
        <p:spPr>
          <a:xfrm rot="10800000" flipH="1" flipV="1">
            <a:off x="6162019" y="3452177"/>
            <a:ext cx="659175" cy="2378165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92" idx="1"/>
          </p:cNvCxnSpPr>
          <p:nvPr/>
        </p:nvCxnSpPr>
        <p:spPr>
          <a:xfrm rot="10800000" flipH="1" flipV="1">
            <a:off x="6162019" y="3452178"/>
            <a:ext cx="659175" cy="2966708"/>
          </a:xfrm>
          <a:prstGeom prst="bentConnector3">
            <a:avLst>
              <a:gd name="adj1" fmla="val -3468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221238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8914237" y="4608356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74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8975250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二胡</a:t>
            </a:r>
            <a:endParaRPr lang="zh-TW" altLang="en-US" sz="2000" b="1" dirty="0">
              <a:latin typeface="+mn-ea"/>
            </a:endParaRPr>
          </a:p>
        </p:txBody>
      </p:sp>
      <p:sp>
        <p:nvSpPr>
          <p:cNvPr id="75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283449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古箏</a:t>
            </a:r>
            <a:endParaRPr lang="zh-TW" altLang="en-US" sz="2000" b="1" dirty="0">
              <a:latin typeface="+mn-ea"/>
            </a:endParaRPr>
          </a:p>
        </p:txBody>
      </p:sp>
      <p:cxnSp>
        <p:nvCxnSpPr>
          <p:cNvPr id="76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9369093" y="3828781"/>
            <a:ext cx="878579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7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10022593" y="3828973"/>
            <a:ext cx="878578" cy="653308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09799" y="4608355"/>
            <a:ext cx="1133944" cy="516255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>
                <a:lumMod val="95000"/>
                <a:lumOff val="5000"/>
              </a:schemeClr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latin typeface="+mn-lt"/>
              <a:cs typeface="+mn-cs"/>
              <a:sym typeface="Helvetica Neue Medium"/>
            </a:endParaRPr>
          </a:p>
        </p:txBody>
      </p:sp>
      <p:sp>
        <p:nvSpPr>
          <p:cNvPr id="9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70812" y="4661298"/>
            <a:ext cx="1011918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鋼琴</a:t>
            </a:r>
          </a:p>
        </p:txBody>
      </p:sp>
      <p:cxnSp>
        <p:nvCxnSpPr>
          <p:cNvPr id="10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1037951" y="4152579"/>
            <a:ext cx="881483" cy="3190"/>
          </a:xfrm>
          <a:prstGeom prst="bentConnector3">
            <a:avLst>
              <a:gd name="adj1" fmla="val 50000"/>
            </a:avLst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3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50326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鍵盤樂器</a:t>
            </a: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249835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弦樂器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05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408291" y="3179955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管樂器</a:t>
            </a: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9199267" y="318522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 smtClean="0">
                <a:solidFill>
                  <a:schemeClr val="bg1"/>
                </a:solidFill>
                <a:latin typeface="+mn-ea"/>
              </a:rPr>
              <a:t>中樂器</a:t>
            </a:r>
            <a:endParaRPr lang="zh-TW" altLang="en-US" sz="28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144467" y="2746874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0" name="橢圓 59"/>
          <p:cNvSpPr/>
          <p:nvPr/>
        </p:nvSpPr>
        <p:spPr>
          <a:xfrm>
            <a:off x="2905271" y="2746371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2" name="橢圓 61"/>
          <p:cNvSpPr/>
          <p:nvPr/>
        </p:nvSpPr>
        <p:spPr>
          <a:xfrm>
            <a:off x="6063625" y="2751866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8" name="橢圓 67"/>
          <p:cNvSpPr/>
          <p:nvPr/>
        </p:nvSpPr>
        <p:spPr>
          <a:xfrm>
            <a:off x="8855178" y="2746371"/>
            <a:ext cx="638648" cy="638648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32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7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01" name="手繪多邊形 100"/>
          <p:cNvSpPr/>
          <p:nvPr/>
        </p:nvSpPr>
        <p:spPr>
          <a:xfrm>
            <a:off x="4954599" y="1444690"/>
            <a:ext cx="182173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2" name="手繪多邊形 101"/>
          <p:cNvSpPr/>
          <p:nvPr/>
        </p:nvSpPr>
        <p:spPr>
          <a:xfrm>
            <a:off x="994456" y="2684263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首先，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07" name="手繪多邊形 106"/>
          <p:cNvSpPr/>
          <p:nvPr/>
        </p:nvSpPr>
        <p:spPr>
          <a:xfrm flipH="1">
            <a:off x="105882" y="5209624"/>
            <a:ext cx="1504183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例如有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8" name="手繪多邊形 107"/>
          <p:cNvSpPr/>
          <p:nvPr/>
        </p:nvSpPr>
        <p:spPr>
          <a:xfrm>
            <a:off x="3768556" y="2676326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第二，有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09" name="手繪多邊形 108"/>
          <p:cNvSpPr/>
          <p:nvPr/>
        </p:nvSpPr>
        <p:spPr>
          <a:xfrm flipH="1">
            <a:off x="2851289" y="5232402"/>
            <a:ext cx="1504183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例如有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0" name="手繪多邊形 109"/>
          <p:cNvSpPr/>
          <p:nvPr/>
        </p:nvSpPr>
        <p:spPr>
          <a:xfrm flipH="1">
            <a:off x="5031207" y="6099175"/>
            <a:ext cx="1504183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例如有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11" name="手繪多邊形 110"/>
          <p:cNvSpPr/>
          <p:nvPr/>
        </p:nvSpPr>
        <p:spPr>
          <a:xfrm>
            <a:off x="6961045" y="2674347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第三，有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12" name="手繪多邊形 111"/>
          <p:cNvSpPr/>
          <p:nvPr/>
        </p:nvSpPr>
        <p:spPr>
          <a:xfrm>
            <a:off x="9822995" y="2686225"/>
            <a:ext cx="1830262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13" name="手繪多邊形 112"/>
          <p:cNvSpPr/>
          <p:nvPr/>
        </p:nvSpPr>
        <p:spPr>
          <a:xfrm flipH="1">
            <a:off x="8739525" y="5204355"/>
            <a:ext cx="1504183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例如有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082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  <p:bldP spid="102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457580"/>
              </p:ext>
            </p:extLst>
          </p:nvPr>
        </p:nvGraphicFramePr>
        <p:xfrm>
          <a:off x="1868190" y="2156561"/>
          <a:ext cx="8455621" cy="3444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55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我會列舉有甚麼樂器可以演奏。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首先，有鍵盤樂器，例如有鋼琴。</a:t>
                      </a:r>
                      <a:endParaRPr lang="en-US" altLang="zh-TW" sz="2000" b="0" dirty="0" smtClean="0"/>
                    </a:p>
                    <a:p>
                      <a:pPr marL="0" indent="0">
                        <a:buNone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第二，有弦樂器，例如有小提琴和大提琴。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第三個次類別</a:t>
                      </a: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第三，有管樂器，例如有長笛、色士風、單簧管、小號和圓笛。</a:t>
                      </a:r>
                    </a:p>
                    <a:p>
                      <a:pPr marL="0" indent="0">
                        <a:buNone/>
                      </a:pPr>
                      <a:r>
                        <a:rPr lang="zh-TW" altLang="en-US" sz="24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最後一個</a:t>
                      </a: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</a:rPr>
                        <a:t>次類別</a:t>
                      </a:r>
                      <a:endParaRPr lang="en-US" altLang="zh-TW" sz="2400" b="1" i="0" dirty="0" smtClean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最後，有中樂器，例如有二胡和古箏。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491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有甚麼樂器可以演奏？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18435380"/>
              </p:ext>
            </p:extLst>
          </p:nvPr>
        </p:nvGraphicFramePr>
        <p:xfrm>
          <a:off x="1541618" y="2156561"/>
          <a:ext cx="9108764" cy="3627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876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r>
                        <a:rPr lang="zh-TW" altLang="en-US" sz="24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我會列舉有甚麼樂器可以演奏。</a:t>
                      </a: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首先，有鍵盤樂器，例如有鋼琴。</a:t>
                      </a:r>
                      <a:endParaRPr lang="en-US" altLang="zh-TW" sz="2400" b="0" dirty="0" smtClean="0"/>
                    </a:p>
                    <a:p>
                      <a:pPr marL="0" indent="0">
                        <a:buNone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第二，有弦樂器，例如有小提琴和大提琴。</a:t>
                      </a:r>
                      <a:endParaRPr lang="en-US" altLang="zh-TW" sz="24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第三，有管樂器，例如有長笛、色士風、單簧管、小號和圓笛。</a:t>
                      </a:r>
                    </a:p>
                    <a:p>
                      <a:pPr marL="0" indent="0">
                        <a:buNone/>
                      </a:pPr>
                      <a:endParaRPr lang="en-US" altLang="zh-TW" sz="28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最後，有中樂器，例如有二胡和古箏。</a:t>
                      </a: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68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 smtClean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kumimoji="0" lang="en-ID" sz="4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351985"/>
            <a:chOff x="1625343" y="1610556"/>
            <a:chExt cx="6018885" cy="3351985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351985"/>
              <a:chOff x="4728228" y="1784181"/>
              <a:chExt cx="2814714" cy="3721470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7" action="ppaction://hlinksldjump"/>
                  </a:rPr>
                  <a:t>運用列舉模範短語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示例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9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7065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6"/>
            <a:ext cx="6018885" cy="3721317"/>
            <a:chOff x="1625343" y="1610556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6"/>
              <a:ext cx="2916000" cy="3721317"/>
              <a:chOff x="4728228" y="1784181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5696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478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5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67915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9753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02195" y="267493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標題或題目中的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一些標示列舉的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7947354" y="2290832"/>
            <a:ext cx="3248913" cy="3173054"/>
            <a:chOff x="2964747" y="2967059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3010070" y="2967059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2964747" y="3584090"/>
              <a:ext cx="3248913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列出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列舉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舉例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明</a:t>
              </a:r>
              <a: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列</a:t>
              </a:r>
              <a:r>
                <a:rPr lang="en-US" altLang="zh-TW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說出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199239" y="2534676"/>
            <a:ext cx="3248913" cy="3173054"/>
            <a:chOff x="-6136088" y="481803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-6090765" y="481803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-6136088" y="1714387"/>
              <a:ext cx="324891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甚麼</a:t>
              </a:r>
            </a:p>
          </p:txBody>
        </p:sp>
      </p:grpSp>
      <p:grpSp>
        <p:nvGrpSpPr>
          <p:cNvPr id="150" name="群組 149"/>
          <p:cNvGrpSpPr/>
          <p:nvPr/>
        </p:nvGrpSpPr>
        <p:grpSpPr>
          <a:xfrm>
            <a:off x="4236004" y="3417871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15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3843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2" name="文字方塊 151"/>
            <p:cNvSpPr txBox="1"/>
            <p:nvPr/>
          </p:nvSpPr>
          <p:spPr>
            <a:xfrm>
              <a:off x="570758" y="2171283"/>
              <a:ext cx="324891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例子</a:t>
              </a:r>
              <a:endParaRPr lang="en-US" altLang="zh-TW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40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項目</a:t>
              </a:r>
              <a:endParaRPr lang="zh-TW" altLang="en-US" sz="40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0827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3086558" y="1610556"/>
            <a:ext cx="6018885" cy="3351984"/>
            <a:chOff x="1625343" y="1610556"/>
            <a:chExt cx="6018885" cy="3351984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6"/>
              <a:ext cx="2916000" cy="3351984"/>
              <a:chOff x="4728228" y="1784181"/>
              <a:chExt cx="2814714" cy="3721469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1"/>
                <a:ext cx="2814714" cy="3696595"/>
                <a:chOff x="4577925" y="2909384"/>
                <a:chExt cx="2421928" cy="2266711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4"/>
                  <a:ext cx="2421928" cy="2266711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建構列舉組織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運用列舉模範短語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329579"/>
              <a:chOff x="1657543" y="1597714"/>
              <a:chExt cx="2806252" cy="3329579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329579"/>
                <a:chOff x="167928" y="2742684"/>
                <a:chExt cx="2246626" cy="2165950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165950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US" altLang="zh-TW" sz="1600" b="1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2220739" y="3211072"/>
              <a:ext cx="504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5060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18411</TotalTime>
  <Words>1655</Words>
  <Application>Microsoft Office PowerPoint</Application>
  <PresentationFormat>寬螢幕</PresentationFormat>
  <Paragraphs>390</Paragraphs>
  <Slides>28</Slides>
  <Notes>27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28</vt:i4>
      </vt:variant>
    </vt:vector>
  </HeadingPairs>
  <TitlesOfParts>
    <vt:vector size="38" baseType="lpstr">
      <vt:lpstr>DFPBiaoKaiShu-B5</vt:lpstr>
      <vt:lpstr>Helvetica Neue Medium</vt:lpstr>
      <vt:lpstr>Poppins</vt:lpstr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811</cp:revision>
  <dcterms:created xsi:type="dcterms:W3CDTF">2022-06-23T09:13:07Z</dcterms:created>
  <dcterms:modified xsi:type="dcterms:W3CDTF">2023-09-14T09:08:05Z</dcterms:modified>
</cp:coreProperties>
</file>